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0" r:id="rId1"/>
  </p:sldMasterIdLst>
  <p:notesMasterIdLst>
    <p:notesMasterId r:id="rId16"/>
  </p:notesMasterIdLst>
  <p:sldIdLst>
    <p:sldId id="260" r:id="rId2"/>
    <p:sldId id="261" r:id="rId3"/>
    <p:sldId id="262" r:id="rId4"/>
    <p:sldId id="324" r:id="rId5"/>
    <p:sldId id="325" r:id="rId6"/>
    <p:sldId id="329" r:id="rId7"/>
    <p:sldId id="293" r:id="rId8"/>
    <p:sldId id="330" r:id="rId9"/>
    <p:sldId id="322" r:id="rId10"/>
    <p:sldId id="326" r:id="rId11"/>
    <p:sldId id="328" r:id="rId12"/>
    <p:sldId id="321" r:id="rId13"/>
    <p:sldId id="306" r:id="rId14"/>
    <p:sldId id="29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5pPr>
    <a:lvl6pPr marL="22860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6pPr>
    <a:lvl7pPr marL="27432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7pPr>
    <a:lvl8pPr marL="32004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8pPr>
    <a:lvl9pPr marL="3657600" algn="l" defTabSz="914400" rtl="0" eaLnBrk="1" latinLnBrk="0" hangingPunct="1">
      <a:defRPr sz="2400" kern="1200">
        <a:solidFill>
          <a:srgbClr val="000000"/>
        </a:solidFill>
        <a:latin typeface="Arial" charset="0"/>
        <a:ea typeface="ヒラギノ角ゴ ProN W3" charset="0"/>
        <a:cs typeface="ヒラギノ角ゴ ProN W3" charset="0"/>
        <a:sym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57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51" autoAdjust="0"/>
    <p:restoredTop sz="69231" autoAdjust="0"/>
  </p:normalViewPr>
  <p:slideViewPr>
    <p:cSldViewPr snapToGrid="0">
      <p:cViewPr varScale="1">
        <p:scale>
          <a:sx n="74" d="100"/>
          <a:sy n="74" d="100"/>
        </p:scale>
        <p:origin x="555" y="33"/>
      </p:cViewPr>
      <p:guideLst>
        <p:guide orient="horz" pos="1008"/>
        <p:guide pos="5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ndice Buchbinder" userId="b5d2c069-9b8e-461a-8384-32bfa7430691" providerId="ADAL" clId="{7830E5BC-3D81-4A60-9DE6-850CA5E5750C}"/>
    <pc:docChg chg="undo custSel delSld modSld sldOrd">
      <pc:chgData name="Candice Buchbinder" userId="b5d2c069-9b8e-461a-8384-32bfa7430691" providerId="ADAL" clId="{7830E5BC-3D81-4A60-9DE6-850CA5E5750C}" dt="2022-05-03T00:47:19.264" v="246" actId="20577"/>
      <pc:docMkLst>
        <pc:docMk/>
      </pc:docMkLst>
      <pc:sldChg chg="modSp mod">
        <pc:chgData name="Candice Buchbinder" userId="b5d2c069-9b8e-461a-8384-32bfa7430691" providerId="ADAL" clId="{7830E5BC-3D81-4A60-9DE6-850CA5E5750C}" dt="2022-05-03T00:13:52.732" v="154" actId="255"/>
        <pc:sldMkLst>
          <pc:docMk/>
          <pc:sldMk cId="0" sldId="261"/>
        </pc:sldMkLst>
        <pc:spChg chg="mod">
          <ac:chgData name="Candice Buchbinder" userId="b5d2c069-9b8e-461a-8384-32bfa7430691" providerId="ADAL" clId="{7830E5BC-3D81-4A60-9DE6-850CA5E5750C}" dt="2022-05-03T00:13:52.732" v="154" actId="255"/>
          <ac:spMkLst>
            <pc:docMk/>
            <pc:sldMk cId="0" sldId="261"/>
            <ac:spMk id="7" creationId="{00000000-0000-0000-0000-000000000000}"/>
          </ac:spMkLst>
        </pc:spChg>
      </pc:sldChg>
      <pc:sldChg chg="modSp mod">
        <pc:chgData name="Candice Buchbinder" userId="b5d2c069-9b8e-461a-8384-32bfa7430691" providerId="ADAL" clId="{7830E5BC-3D81-4A60-9DE6-850CA5E5750C}" dt="2022-05-03T00:21:01.098" v="187" actId="20577"/>
        <pc:sldMkLst>
          <pc:docMk/>
          <pc:sldMk cId="0" sldId="262"/>
        </pc:sldMkLst>
        <pc:spChg chg="mod">
          <ac:chgData name="Candice Buchbinder" userId="b5d2c069-9b8e-461a-8384-32bfa7430691" providerId="ADAL" clId="{7830E5BC-3D81-4A60-9DE6-850CA5E5750C}" dt="2022-05-03T00:21:01.098" v="187" actId="20577"/>
          <ac:spMkLst>
            <pc:docMk/>
            <pc:sldMk cId="0" sldId="262"/>
            <ac:spMk id="8" creationId="{00000000-0000-0000-0000-000000000000}"/>
          </ac:spMkLst>
        </pc:spChg>
      </pc:sldChg>
      <pc:sldChg chg="modSp mod">
        <pc:chgData name="Candice Buchbinder" userId="b5d2c069-9b8e-461a-8384-32bfa7430691" providerId="ADAL" clId="{7830E5BC-3D81-4A60-9DE6-850CA5E5750C}" dt="2022-05-03T00:24:08.427" v="217" actId="20577"/>
        <pc:sldMkLst>
          <pc:docMk/>
          <pc:sldMk cId="0" sldId="293"/>
        </pc:sldMkLst>
        <pc:spChg chg="mod">
          <ac:chgData name="Candice Buchbinder" userId="b5d2c069-9b8e-461a-8384-32bfa7430691" providerId="ADAL" clId="{7830E5BC-3D81-4A60-9DE6-850CA5E5750C}" dt="2022-05-03T00:24:08.427" v="217" actId="20577"/>
          <ac:spMkLst>
            <pc:docMk/>
            <pc:sldMk cId="0" sldId="293"/>
            <ac:spMk id="5" creationId="{00000000-0000-0000-0000-000000000000}"/>
          </ac:spMkLst>
        </pc:spChg>
      </pc:sldChg>
      <pc:sldChg chg="modSp mod">
        <pc:chgData name="Candice Buchbinder" userId="b5d2c069-9b8e-461a-8384-32bfa7430691" providerId="ADAL" clId="{7830E5BC-3D81-4A60-9DE6-850CA5E5750C}" dt="2022-05-03T00:26:32.333" v="232" actId="20577"/>
        <pc:sldMkLst>
          <pc:docMk/>
          <pc:sldMk cId="0" sldId="306"/>
        </pc:sldMkLst>
        <pc:spChg chg="mod">
          <ac:chgData name="Candice Buchbinder" userId="b5d2c069-9b8e-461a-8384-32bfa7430691" providerId="ADAL" clId="{7830E5BC-3D81-4A60-9DE6-850CA5E5750C}" dt="2022-05-03T00:26:32.333" v="232" actId="20577"/>
          <ac:spMkLst>
            <pc:docMk/>
            <pc:sldMk cId="0" sldId="306"/>
            <ac:spMk id="5" creationId="{00000000-0000-0000-0000-000000000000}"/>
          </ac:spMkLst>
        </pc:spChg>
      </pc:sldChg>
      <pc:sldChg chg="del">
        <pc:chgData name="Candice Buchbinder" userId="b5d2c069-9b8e-461a-8384-32bfa7430691" providerId="ADAL" clId="{7830E5BC-3D81-4A60-9DE6-850CA5E5750C}" dt="2022-05-03T00:26:14.019" v="219" actId="47"/>
        <pc:sldMkLst>
          <pc:docMk/>
          <pc:sldMk cId="0" sldId="307"/>
        </pc:sldMkLst>
      </pc:sldChg>
      <pc:sldChg chg="modSp mod">
        <pc:chgData name="Candice Buchbinder" userId="b5d2c069-9b8e-461a-8384-32bfa7430691" providerId="ADAL" clId="{7830E5BC-3D81-4A60-9DE6-850CA5E5750C}" dt="2022-05-03T00:27:04.551" v="240" actId="12"/>
        <pc:sldMkLst>
          <pc:docMk/>
          <pc:sldMk cId="1457534138" sldId="321"/>
        </pc:sldMkLst>
        <pc:spChg chg="mod">
          <ac:chgData name="Candice Buchbinder" userId="b5d2c069-9b8e-461a-8384-32bfa7430691" providerId="ADAL" clId="{7830E5BC-3D81-4A60-9DE6-850CA5E5750C}" dt="2022-05-03T00:27:04.551" v="240" actId="12"/>
          <ac:spMkLst>
            <pc:docMk/>
            <pc:sldMk cId="1457534138" sldId="321"/>
            <ac:spMk id="3" creationId="{00000000-0000-0000-0000-000000000000}"/>
          </ac:spMkLst>
        </pc:spChg>
      </pc:sldChg>
      <pc:sldChg chg="ord">
        <pc:chgData name="Candice Buchbinder" userId="b5d2c069-9b8e-461a-8384-32bfa7430691" providerId="ADAL" clId="{7830E5BC-3D81-4A60-9DE6-850CA5E5750C}" dt="2022-05-03T00:36:15.925" v="244"/>
        <pc:sldMkLst>
          <pc:docMk/>
          <pc:sldMk cId="3289670476" sldId="324"/>
        </pc:sldMkLst>
      </pc:sldChg>
      <pc:sldChg chg="modSp mod">
        <pc:chgData name="Candice Buchbinder" userId="b5d2c069-9b8e-461a-8384-32bfa7430691" providerId="ADAL" clId="{7830E5BC-3D81-4A60-9DE6-850CA5E5750C}" dt="2022-05-03T00:13:37.926" v="153" actId="20577"/>
        <pc:sldMkLst>
          <pc:docMk/>
          <pc:sldMk cId="1566378878" sldId="325"/>
        </pc:sldMkLst>
        <pc:spChg chg="mod">
          <ac:chgData name="Candice Buchbinder" userId="b5d2c069-9b8e-461a-8384-32bfa7430691" providerId="ADAL" clId="{7830E5BC-3D81-4A60-9DE6-850CA5E5750C}" dt="2022-05-03T00:13:37.926" v="153" actId="20577"/>
          <ac:spMkLst>
            <pc:docMk/>
            <pc:sldMk cId="1566378878" sldId="325"/>
            <ac:spMk id="3" creationId="{BB2176EC-3C6A-41D2-B7C0-91C45935E05D}"/>
          </ac:spMkLst>
        </pc:spChg>
      </pc:sldChg>
      <pc:sldChg chg="del">
        <pc:chgData name="Candice Buchbinder" userId="b5d2c069-9b8e-461a-8384-32bfa7430691" providerId="ADAL" clId="{7830E5BC-3D81-4A60-9DE6-850CA5E5750C}" dt="2022-05-03T00:26:03.129" v="218" actId="47"/>
        <pc:sldMkLst>
          <pc:docMk/>
          <pc:sldMk cId="3535397899" sldId="327"/>
        </pc:sldMkLst>
      </pc:sldChg>
      <pc:sldChg chg="modSp mod">
        <pc:chgData name="Candice Buchbinder" userId="b5d2c069-9b8e-461a-8384-32bfa7430691" providerId="ADAL" clId="{7830E5BC-3D81-4A60-9DE6-850CA5E5750C}" dt="2022-05-03T00:47:19.264" v="246" actId="20577"/>
        <pc:sldMkLst>
          <pc:docMk/>
          <pc:sldMk cId="2437488407" sldId="330"/>
        </pc:sldMkLst>
        <pc:spChg chg="mod">
          <ac:chgData name="Candice Buchbinder" userId="b5d2c069-9b8e-461a-8384-32bfa7430691" providerId="ADAL" clId="{7830E5BC-3D81-4A60-9DE6-850CA5E5750C}" dt="2022-05-03T00:47:19.264" v="246" actId="20577"/>
          <ac:spMkLst>
            <pc:docMk/>
            <pc:sldMk cId="2437488407" sldId="330"/>
            <ac:spMk id="3" creationId="{1672D87A-E3DC-4487-B061-EF5E55EBAAB6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4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014734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9688">
              <a:spcBef>
                <a:spcPts val="413"/>
              </a:spcBef>
            </a:pPr>
            <a:endParaRPr lang="en-US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95530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9688">
              <a:spcBef>
                <a:spcPts val="413"/>
              </a:spcBef>
            </a:pPr>
            <a:endParaRPr lang="en-US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3059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39688">
              <a:spcBef>
                <a:spcPts val="413"/>
              </a:spcBef>
            </a:pPr>
            <a:endParaRPr lang="en-US" dirty="0">
              <a:solidFill>
                <a:srgbClr val="000000"/>
              </a:solidFill>
              <a:latin typeface="Calibri" pitchFamily="34" charset="0"/>
              <a:ea typeface="Calibri" pitchFamily="34" charset="0"/>
              <a:cs typeface="Calibri" pitchFamily="34" charset="0"/>
              <a:sym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4452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54056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663" y="180974"/>
            <a:ext cx="6931025" cy="5381625"/>
          </a:xfrm>
        </p:spPr>
        <p:txBody>
          <a:bodyPr anchor="ctr" anchorCtr="0">
            <a:normAutofit/>
          </a:bodyPr>
          <a:lstStyle>
            <a:lvl1pPr algn="ctr">
              <a:defRPr sz="44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159397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573314"/>
            <a:ext cx="7621588" cy="844323"/>
          </a:xfrm>
        </p:spPr>
        <p:txBody>
          <a:bodyPr lIns="0" rIns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6463" y="1600200"/>
            <a:ext cx="7323137" cy="391522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222227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4231" y="466724"/>
            <a:ext cx="7475537" cy="5191125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3600" b="1">
                <a:solidFill>
                  <a:srgbClr val="0069AA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93477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6462" y="1600200"/>
            <a:ext cx="3589337" cy="3893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1" y="1600200"/>
            <a:ext cx="3581400" cy="389345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9392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462" y="1535113"/>
            <a:ext cx="35909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06462" y="2174875"/>
            <a:ext cx="3590925" cy="33478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35845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3584575" cy="334781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8543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220646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90237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8013" y="573314"/>
            <a:ext cx="7621588" cy="844323"/>
          </a:xfrm>
          <a:prstGeom prst="rect">
            <a:avLst/>
          </a:prstGeom>
        </p:spPr>
        <p:txBody>
          <a:bodyPr vert="horz" lIns="0" tIns="45720" rIns="0" bIns="45720" rtlCol="0" anchor="t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463" y="1600200"/>
            <a:ext cx="7323137" cy="3915229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2486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</p:sldLayoutIdLst>
  <p:txStyles>
    <p:titleStyle>
      <a:lvl1pPr algn="l" defTabSz="914400" rtl="0" eaLnBrk="1" latinLnBrk="0" hangingPunct="1">
        <a:spcBef>
          <a:spcPct val="0"/>
        </a:spcBef>
        <a:buNone/>
        <a:defRPr sz="4000" b="1" kern="1200">
          <a:solidFill>
            <a:srgbClr val="0069AA"/>
          </a:solidFill>
          <a:latin typeface="Garamond" panose="02020404030301010803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0069AA"/>
        </a:buClr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Garamond" panose="020204040303010108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Candice.HillBuchbinder@elca.org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type="ctrTitle"/>
          </p:nvPr>
        </p:nvSpPr>
        <p:spPr>
          <a:xfrm>
            <a:off x="1109663" y="1905000"/>
            <a:ext cx="6931025" cy="2714171"/>
          </a:xfrm>
        </p:spPr>
        <p:txBody>
          <a:bodyPr>
            <a:normAutofit fontScale="90000"/>
          </a:bodyPr>
          <a:lstStyle/>
          <a:p>
            <a:pPr marL="0" indent="0" algn="ctr" eaLnBrk="1" hangingPunct="1">
              <a:buFontTx/>
              <a:buNone/>
            </a:pPr>
            <a:r>
              <a:rPr lang="en-US" dirty="0"/>
              <a:t>Understanding the Media and</a:t>
            </a:r>
            <a:br>
              <a:rPr lang="en-US" dirty="0"/>
            </a:br>
            <a:r>
              <a:rPr lang="en-US" dirty="0"/>
              <a:t>Sharing Your Message</a:t>
            </a:r>
            <a:br>
              <a:rPr lang="en-US" dirty="0"/>
            </a:br>
            <a:br>
              <a:rPr lang="en-US" dirty="0"/>
            </a:br>
            <a:r>
              <a:rPr lang="en-US" sz="3600" dirty="0"/>
              <a:t>Candice Hill Buchbinder</a:t>
            </a:r>
            <a:br>
              <a:rPr lang="en-US" sz="3100" dirty="0"/>
            </a:br>
            <a:r>
              <a:rPr lang="en-US" sz="3100" dirty="0"/>
              <a:t>Public Relations Manager</a:t>
            </a:r>
            <a:br>
              <a:rPr lang="en-US" dirty="0"/>
            </a:b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8F084-EA21-4C3B-A2D3-297817890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During the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6E24E-95B0-4B90-8F7E-1081144256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Allow the interviewer to take the lead.</a:t>
            </a:r>
          </a:p>
          <a:p>
            <a:r>
              <a:rPr lang="en-US" dirty="0"/>
              <a:t>Be conversational, avoid reading your prepared talking points.</a:t>
            </a:r>
          </a:p>
          <a:p>
            <a:r>
              <a:rPr lang="en-US" dirty="0"/>
              <a:t>Be concise, don’t ramble.</a:t>
            </a:r>
          </a:p>
          <a:p>
            <a:r>
              <a:rPr lang="en-US" dirty="0"/>
              <a:t>Avoid arguing a point unless the forum is a debate.</a:t>
            </a:r>
          </a:p>
        </p:txBody>
      </p:sp>
    </p:spTree>
    <p:extLst>
      <p:ext uri="{BB962C8B-B14F-4D97-AF65-F5344CB8AC3E}">
        <p14:creationId xmlns:p14="http://schemas.microsoft.com/office/powerpoint/2010/main" val="744926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971F3-52F5-46B1-92BD-A63C3D947F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Tips for media success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62E225-081D-4D82-B061-121F9AD3B4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Follow-up with reporter.</a:t>
            </a:r>
          </a:p>
          <a:p>
            <a:r>
              <a:rPr lang="en-US" dirty="0"/>
              <a:t>Promote the interview on social media.</a:t>
            </a:r>
          </a:p>
          <a:p>
            <a:r>
              <a:rPr lang="en-US" dirty="0"/>
              <a:t>Respond to follow-up emails / calls – this could lead to further interviews.</a:t>
            </a:r>
          </a:p>
          <a:p>
            <a:r>
              <a:rPr lang="en-US" dirty="0"/>
              <a:t>Try to avoid canceling interviews. </a:t>
            </a:r>
          </a:p>
        </p:txBody>
      </p:sp>
    </p:spTree>
    <p:extLst>
      <p:ext uri="{BB962C8B-B14F-4D97-AF65-F5344CB8AC3E}">
        <p14:creationId xmlns:p14="http://schemas.microsoft.com/office/powerpoint/2010/main" val="22462285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 the Media Calls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fontAlgn="base">
              <a:spcBef>
                <a:spcPts val="400"/>
              </a:spcBef>
              <a:spcAft>
                <a:spcPct val="0"/>
              </a:spcAft>
              <a:buSzPct val="100000"/>
              <a:defRPr/>
            </a:pPr>
            <a:r>
              <a:rPr lang="en-US" dirty="0">
                <a:sym typeface="Deca Serif" charset="0"/>
              </a:rPr>
              <a:t>Take the call - don’t panic!</a:t>
            </a:r>
          </a:p>
          <a:p>
            <a:pPr>
              <a:spcBef>
                <a:spcPts val="400"/>
              </a:spcBef>
              <a:buSzPct val="100000"/>
              <a:defRPr/>
            </a:pPr>
            <a:r>
              <a:rPr lang="en-US" dirty="0">
                <a:sym typeface="Deca Serif" charset="0"/>
              </a:rPr>
              <a:t>Ask about the story</a:t>
            </a:r>
          </a:p>
          <a:p>
            <a:pPr lvl="0" fontAlgn="base">
              <a:spcBef>
                <a:spcPts val="400"/>
              </a:spcBef>
              <a:spcAft>
                <a:spcPct val="0"/>
              </a:spcAft>
              <a:buSzPct val="100000"/>
              <a:defRPr/>
            </a:pPr>
            <a:r>
              <a:rPr lang="en-US" dirty="0">
                <a:sym typeface="Deca Serif" charset="0"/>
              </a:rPr>
              <a:t>Don’t feel pressured to talk right away</a:t>
            </a:r>
          </a:p>
          <a:p>
            <a:pPr lvl="0" fontAlgn="base">
              <a:spcBef>
                <a:spcPts val="400"/>
              </a:spcBef>
              <a:spcAft>
                <a:spcPct val="0"/>
              </a:spcAft>
              <a:buSzPct val="100000"/>
              <a:defRPr/>
            </a:pPr>
            <a:r>
              <a:rPr lang="en-US" dirty="0">
                <a:sym typeface="Deca Serif" charset="0"/>
              </a:rPr>
              <a:t>Find out their deadline and schedule a time to talk</a:t>
            </a:r>
          </a:p>
          <a:p>
            <a:pPr lvl="0" fontAlgn="base">
              <a:spcBef>
                <a:spcPts val="400"/>
              </a:spcBef>
              <a:spcAft>
                <a:spcPct val="0"/>
              </a:spcAft>
              <a:buSzPct val="100000"/>
              <a:defRPr/>
            </a:pPr>
            <a:r>
              <a:rPr lang="en-US" dirty="0">
                <a:sym typeface="Deca Serif" charset="0"/>
              </a:rPr>
              <a:t>Take the time to prepare</a:t>
            </a:r>
          </a:p>
        </p:txBody>
      </p:sp>
    </p:spTree>
    <p:extLst>
      <p:ext uri="{BB962C8B-B14F-4D97-AF65-F5344CB8AC3E}">
        <p14:creationId xmlns:p14="http://schemas.microsoft.com/office/powerpoint/2010/main" val="1457534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Don’t hesitate to call!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eaLnBrk="1" hangingPunct="1">
              <a:buNone/>
              <a:defRPr/>
            </a:pPr>
            <a:r>
              <a:rPr lang="en-US" sz="2800" dirty="0"/>
              <a:t>		Candice Hill Buchbinder</a:t>
            </a:r>
          </a:p>
          <a:p>
            <a:pPr marL="0" indent="0" eaLnBrk="1" hangingPunct="1">
              <a:buNone/>
              <a:defRPr/>
            </a:pPr>
            <a:r>
              <a:rPr lang="en-US" sz="2800" dirty="0"/>
              <a:t>	     ELCA public relations manager</a:t>
            </a:r>
          </a:p>
          <a:p>
            <a:pPr marL="0" indent="0" eaLnBrk="1" hangingPunct="1">
              <a:buNone/>
              <a:defRPr/>
            </a:pPr>
            <a:r>
              <a:rPr lang="en-US" sz="2800" dirty="0"/>
              <a:t>	   </a:t>
            </a:r>
          </a:p>
          <a:p>
            <a:pPr marL="0" indent="0" eaLnBrk="1" hangingPunct="1">
              <a:buNone/>
              <a:defRPr/>
            </a:pPr>
            <a:r>
              <a:rPr lang="en-US" sz="2800" dirty="0"/>
              <a:t>              </a:t>
            </a:r>
            <a:r>
              <a:rPr lang="en-US" sz="2800" dirty="0">
                <a:hlinkClick r:id="rId2"/>
              </a:rPr>
              <a:t>Candice.Buchbinder@elca.org</a:t>
            </a:r>
            <a:endParaRPr lang="en-US" sz="2800" dirty="0"/>
          </a:p>
          <a:p>
            <a:pPr marL="0" indent="0" eaLnBrk="1" hangingPunct="1">
              <a:buNone/>
              <a:defRPr/>
            </a:pPr>
            <a:endParaRPr lang="en-US" sz="2800" dirty="0"/>
          </a:p>
          <a:p>
            <a:pPr marL="0" indent="0" eaLnBrk="1" hangingPunct="1">
              <a:buNone/>
              <a:defRPr/>
            </a:pPr>
            <a:r>
              <a:rPr lang="en-US" sz="2800" dirty="0"/>
              <a:t>	</a:t>
            </a:r>
          </a:p>
        </p:txBody>
      </p:sp>
    </p:spTree>
  </p:cSld>
  <p:clrMapOvr>
    <a:masterClrMapping/>
  </p:clrMapOvr>
  <p:transition spd="slow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Thank you!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Why We’re Here Today 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  <a:defRPr/>
            </a:pPr>
            <a:endParaRPr lang="en-US" sz="2400" dirty="0"/>
          </a:p>
          <a:p>
            <a:pPr>
              <a:defRPr/>
            </a:pPr>
            <a:r>
              <a:rPr lang="en-US" dirty="0"/>
              <a:t>Understand how the media can help us to share the mission and identity of the ELCA in order to engage with our members and “seekers” - </a:t>
            </a:r>
            <a:r>
              <a:rPr lang="en-US" b="0" i="0" dirty="0">
                <a:effectLst/>
              </a:rPr>
              <a:t>those searching for a faith connection or a new faith home.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/>
              <a:t>Remember: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media is an opportunity to tell your story.</a:t>
            </a:r>
          </a:p>
          <a:p>
            <a:r>
              <a:rPr lang="en-US" dirty="0"/>
              <a:t>Reporters / editors </a:t>
            </a:r>
            <a:r>
              <a:rPr lang="en-US" sz="3200" b="0" i="0" dirty="0">
                <a:effectLst/>
              </a:rPr>
              <a:t>are looking for compelling stories.  </a:t>
            </a:r>
            <a:endParaRPr lang="en-US" dirty="0"/>
          </a:p>
          <a:p>
            <a:r>
              <a:rPr lang="en-US" dirty="0"/>
              <a:t>Your story helps you engage with members and non-members to reinvigorate and grow our membership.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24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F25B55-4DF6-4129-B7E2-4DE5102CD1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to share – what’s a good story?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38B872-8AF8-43D8-B515-9B57688E5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How would you complete this sentence?</a:t>
            </a:r>
          </a:p>
          <a:p>
            <a:endParaRPr lang="en-US" dirty="0"/>
          </a:p>
          <a:p>
            <a:r>
              <a:rPr lang="en-US" dirty="0"/>
              <a:t>I love my church because…</a:t>
            </a:r>
          </a:p>
        </p:txBody>
      </p:sp>
    </p:spTree>
    <p:extLst>
      <p:ext uri="{BB962C8B-B14F-4D97-AF65-F5344CB8AC3E}">
        <p14:creationId xmlns:p14="http://schemas.microsoft.com/office/powerpoint/2010/main" val="3289670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49B7D-37DC-4197-B664-3D84B42BE8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Cultivating Media Relationships</a:t>
            </a:r>
            <a:br>
              <a:rPr lang="en-US" dirty="0"/>
            </a:br>
            <a:r>
              <a:rPr lang="en-US" dirty="0"/>
              <a:t>	</a:t>
            </a:r>
            <a:endParaRPr lang="en-US" sz="2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2176EC-3C6A-41D2-B7C0-91C45935E0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solidFill>
                  <a:schemeClr val="tx2"/>
                </a:solidFill>
                <a:ea typeface="Calibri" panose="020F0502020204030204" pitchFamily="34" charset="0"/>
              </a:rPr>
              <a:t>Don’t hesitate to reach out to the media</a:t>
            </a:r>
            <a:endParaRPr lang="en-US" b="1" dirty="0">
              <a:solidFill>
                <a:schemeClr val="tx2"/>
              </a:solidFill>
            </a:endParaRPr>
          </a:p>
          <a:p>
            <a:pPr lvl="0"/>
            <a:r>
              <a:rPr lang="en-US" dirty="0"/>
              <a:t>Reporters are interested in telling good stories, covering positive stories. They’re not only interested in crises.</a:t>
            </a:r>
          </a:p>
          <a:p>
            <a:pPr lvl="0"/>
            <a:r>
              <a:rPr lang="en-US" dirty="0"/>
              <a:t>You will be considered a trustworthy resource for reporters when something more serious happens.</a:t>
            </a:r>
          </a:p>
        </p:txBody>
      </p:sp>
    </p:spTree>
    <p:extLst>
      <p:ext uri="{BB962C8B-B14F-4D97-AF65-F5344CB8AC3E}">
        <p14:creationId xmlns:p14="http://schemas.microsoft.com/office/powerpoint/2010/main" val="1566378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D54898-A85C-4F8C-8D9A-27A6C81E3E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Media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F8927E-F598-4262-BFD0-CE297E17FB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They may be sitting in your pews.</a:t>
            </a:r>
          </a:p>
          <a:p>
            <a:r>
              <a:rPr lang="en-US" dirty="0"/>
              <a:t>Reporters whose work you enjoy / admire. </a:t>
            </a:r>
          </a:p>
          <a:p>
            <a:r>
              <a:rPr lang="en-US" dirty="0"/>
              <a:t>Pick up the phone!</a:t>
            </a:r>
          </a:p>
        </p:txBody>
      </p:sp>
    </p:spTree>
    <p:extLst>
      <p:ext uri="{BB962C8B-B14F-4D97-AF65-F5344CB8AC3E}">
        <p14:creationId xmlns:p14="http://schemas.microsoft.com/office/powerpoint/2010/main" val="37042167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Developing your message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US" sz="2800" dirty="0"/>
          </a:p>
          <a:p>
            <a:pPr>
              <a:defRPr/>
            </a:pPr>
            <a:r>
              <a:rPr lang="en-US" dirty="0"/>
              <a:t>Identify key messages.</a:t>
            </a:r>
          </a:p>
          <a:p>
            <a:pPr>
              <a:defRPr/>
            </a:pPr>
            <a:r>
              <a:rPr lang="en-US" dirty="0"/>
              <a:t>Develop your own voice around the messages.</a:t>
            </a:r>
          </a:p>
          <a:p>
            <a:pPr>
              <a:defRPr/>
            </a:pPr>
            <a:r>
              <a:rPr lang="en-US" dirty="0"/>
              <a:t>Be ready to support your message with real-life examples.</a:t>
            </a:r>
          </a:p>
          <a:p>
            <a:pPr marL="0" lvl="4" indent="0" algn="ctr" eaLnBrk="1" hangingPunct="1">
              <a:buFontTx/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323DB-DA6F-400E-8BCA-7D08AE5E1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methods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72D87A-E3DC-4487-B061-EF5E55EBA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Write an op-ed. </a:t>
            </a:r>
            <a:br>
              <a:rPr lang="en-US" dirty="0"/>
            </a:br>
            <a:r>
              <a:rPr lang="en-US" dirty="0"/>
              <a:t>Is there something happening in your state or synod that you believe – as an ELCA member -  this church should speak to?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4884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ACABE-D3F3-4FB0-AEBA-1B1EBE319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for an interview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7DC218-DCAB-45AB-8660-46166E81C3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spcBef>
                <a:spcPts val="400"/>
              </a:spcBef>
              <a:spcAft>
                <a:spcPct val="0"/>
              </a:spcAft>
              <a:buSzPct val="100000"/>
              <a:defRPr/>
            </a:pPr>
            <a:endParaRPr lang="en-US" sz="3200" dirty="0">
              <a:sym typeface="Deca Serif" charset="0"/>
            </a:endParaRPr>
          </a:p>
          <a:p>
            <a:pPr>
              <a:spcBef>
                <a:spcPts val="400"/>
              </a:spcBef>
              <a:buSzPct val="100000"/>
              <a:defRPr/>
            </a:pPr>
            <a:r>
              <a:rPr lang="en-US" dirty="0">
                <a:sym typeface="Deca Serif" charset="0"/>
              </a:rPr>
              <a:t>Become f</a:t>
            </a:r>
            <a:r>
              <a:rPr lang="en-US" sz="3200" dirty="0">
                <a:sym typeface="Deca Serif" charset="0"/>
              </a:rPr>
              <a:t>amiliar with the program or news outlet.</a:t>
            </a:r>
          </a:p>
          <a:p>
            <a:pPr>
              <a:spcBef>
                <a:spcPts val="400"/>
              </a:spcBef>
              <a:buSzPct val="100000"/>
              <a:defRPr/>
            </a:pPr>
            <a:r>
              <a:rPr lang="en-US" sz="3200" dirty="0">
                <a:sym typeface="Deca Serif" charset="0"/>
              </a:rPr>
              <a:t>Prepare talking points based on the topic. Stay on-topic.</a:t>
            </a:r>
          </a:p>
          <a:p>
            <a:pPr lvl="0" fontAlgn="base">
              <a:spcBef>
                <a:spcPts val="400"/>
              </a:spcBef>
              <a:spcAft>
                <a:spcPct val="0"/>
              </a:spcAft>
              <a:buSzPct val="100000"/>
              <a:defRPr/>
            </a:pPr>
            <a:r>
              <a:rPr lang="en-US" dirty="0">
                <a:sym typeface="Deca Serif" charset="0"/>
              </a:rPr>
              <a:t>Promote the interview or article within your synod.</a:t>
            </a:r>
          </a:p>
        </p:txBody>
      </p:sp>
    </p:spTree>
    <p:extLst>
      <p:ext uri="{BB962C8B-B14F-4D97-AF65-F5344CB8AC3E}">
        <p14:creationId xmlns:p14="http://schemas.microsoft.com/office/powerpoint/2010/main" val="25501363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3135</TotalTime>
  <Words>420</Words>
  <Application>Microsoft Office PowerPoint</Application>
  <PresentationFormat>On-screen Show (4:3)</PresentationFormat>
  <Paragraphs>60</Paragraphs>
  <Slides>14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Garamond</vt:lpstr>
      <vt:lpstr>Office Theme</vt:lpstr>
      <vt:lpstr>Understanding the Media and Sharing Your Message  Candice Hill Buchbinder Public Relations Manager </vt:lpstr>
      <vt:lpstr>Why We’re Here Today </vt:lpstr>
      <vt:lpstr>Remember:</vt:lpstr>
      <vt:lpstr>What to share – what’s a good story?</vt:lpstr>
      <vt:lpstr>Cultivating Media Relationships  </vt:lpstr>
      <vt:lpstr>Finding Media </vt:lpstr>
      <vt:lpstr>Developing your message</vt:lpstr>
      <vt:lpstr>Other methods </vt:lpstr>
      <vt:lpstr>Preparing for an interview</vt:lpstr>
      <vt:lpstr>During the interview</vt:lpstr>
      <vt:lpstr>Tips for media success</vt:lpstr>
      <vt:lpstr>When the Media Calls</vt:lpstr>
      <vt:lpstr>Don’t hesitate to call!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Understanding the Media and Sharing Your Message  Candice Hill Buchbinder Public Relations Manager </dc:title>
  <dc:creator>Candice Buchbinder</dc:creator>
  <cp:lastModifiedBy>Candice Buchbinder</cp:lastModifiedBy>
  <cp:revision>9</cp:revision>
  <dcterms:created xsi:type="dcterms:W3CDTF">2019-02-06T21:06:37Z</dcterms:created>
  <dcterms:modified xsi:type="dcterms:W3CDTF">2022-05-03T00:47:27Z</dcterms:modified>
</cp:coreProperties>
</file>