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0" r:id="rId1"/>
    <p:sldMasterId id="2147483788" r:id="rId2"/>
  </p:sldMasterIdLst>
  <p:notesMasterIdLst>
    <p:notesMasterId r:id="rId22"/>
  </p:notesMasterIdLst>
  <p:sldIdLst>
    <p:sldId id="268" r:id="rId3"/>
    <p:sldId id="257" r:id="rId4"/>
    <p:sldId id="259" r:id="rId5"/>
    <p:sldId id="260" r:id="rId6"/>
    <p:sldId id="258" r:id="rId7"/>
    <p:sldId id="300" r:id="rId8"/>
    <p:sldId id="367" r:id="rId9"/>
    <p:sldId id="369" r:id="rId10"/>
    <p:sldId id="370" r:id="rId11"/>
    <p:sldId id="391" r:id="rId12"/>
    <p:sldId id="371" r:id="rId13"/>
    <p:sldId id="392" r:id="rId14"/>
    <p:sldId id="324" r:id="rId15"/>
    <p:sldId id="323" r:id="rId16"/>
    <p:sldId id="325" r:id="rId17"/>
    <p:sldId id="322" r:id="rId18"/>
    <p:sldId id="326" r:id="rId19"/>
    <p:sldId id="332" r:id="rId20"/>
    <p:sldId id="29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6D5E336-7648-450C-98CA-56024AFFBD96}">
          <p14:sldIdLst>
            <p14:sldId id="268"/>
            <p14:sldId id="257"/>
            <p14:sldId id="259"/>
            <p14:sldId id="260"/>
            <p14:sldId id="258"/>
            <p14:sldId id="300"/>
            <p14:sldId id="367"/>
            <p14:sldId id="369"/>
            <p14:sldId id="370"/>
            <p14:sldId id="391"/>
            <p14:sldId id="371"/>
            <p14:sldId id="392"/>
            <p14:sldId id="324"/>
            <p14:sldId id="323"/>
            <p14:sldId id="325"/>
            <p14:sldId id="322"/>
            <p14:sldId id="326"/>
            <p14:sldId id="332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pos="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1307E-56B2-48FC-9940-B21F2DB821CB}" v="99" dt="2019-06-21T21:53:23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49" autoAdjust="0"/>
    <p:restoredTop sz="82726" autoAdjust="0"/>
  </p:normalViewPr>
  <p:slideViewPr>
    <p:cSldViewPr snapToGrid="0">
      <p:cViewPr varScale="1">
        <p:scale>
          <a:sx n="94" d="100"/>
          <a:sy n="94" d="100"/>
        </p:scale>
        <p:origin x="1716" y="90"/>
      </p:cViewPr>
      <p:guideLst>
        <p:guide orient="horz" pos="1008"/>
        <p:guide pos="57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473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ca.org/Resources/Congregational-Communications-Tools#SocialDigita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ca.org/Resources/Congregational-Communications-Tools#Christma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ca.org/Resources/Congregational-Communications-Tools#SocialDigita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4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 even made it into print! There was a time when cell phone images would not have been hi-resolution enough to print in the magazine, but now the cameras are powerful enough to provide a large photo in print without looking pixelated. </a:t>
            </a:r>
          </a:p>
          <a:p>
            <a:endParaRPr lang="en-US" dirty="0"/>
          </a:p>
          <a:p>
            <a:r>
              <a:rPr lang="en-US" dirty="0"/>
              <a:t>One note about photos – don’t steal them. Ask for permission, ask if anyone needs a photo credit. If you would like to use a picture by a professional photographer, they may ask for compensation, so you might expect to have that conversation. </a:t>
            </a:r>
          </a:p>
        </p:txBody>
      </p:sp>
    </p:spTree>
    <p:extLst>
      <p:ext uri="{BB962C8B-B14F-4D97-AF65-F5344CB8AC3E}">
        <p14:creationId xmlns:p14="http://schemas.microsoft.com/office/powerpoint/2010/main" val="2222751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9688">
              <a:spcBef>
                <a:spcPts val="413"/>
              </a:spcBef>
            </a:pPr>
            <a:endParaRPr lang="en-US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70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0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0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4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https://elca.org/Resources/Congregational-Communications-Tools#SocialDigital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https://elca.org/Resources/Congregational-Communications-Tools#Christmas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0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https://elca.org/Resources/Congregational-Communications-Tools#SocialDigital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02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9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64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Living Lutheran used it as their hero image for the Youth Gathering feature article. </a:t>
            </a:r>
          </a:p>
        </p:txBody>
      </p:sp>
    </p:spTree>
    <p:extLst>
      <p:ext uri="{BB962C8B-B14F-4D97-AF65-F5344CB8AC3E}">
        <p14:creationId xmlns:p14="http://schemas.microsoft.com/office/powerpoint/2010/main" val="101862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663" y="180974"/>
            <a:ext cx="6931025" cy="5381625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93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73314"/>
            <a:ext cx="7621588" cy="844323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463" y="1600200"/>
            <a:ext cx="7323137" cy="39152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22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231" y="466724"/>
            <a:ext cx="7475537" cy="51911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 b="1">
                <a:solidFill>
                  <a:srgbClr val="006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47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6462" y="1600200"/>
            <a:ext cx="3589337" cy="38934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3581400" cy="38934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9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462" y="1535113"/>
            <a:ext cx="35909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462" y="2174875"/>
            <a:ext cx="3590925" cy="334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584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84575" cy="334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54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206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3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664" y="180976"/>
            <a:ext cx="6931025" cy="5381625"/>
          </a:xfrm>
        </p:spPr>
        <p:txBody>
          <a:bodyPr anchor="ctr" anchorCtr="0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34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73316"/>
            <a:ext cx="7621588" cy="844323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464" y="1600202"/>
            <a:ext cx="7323137" cy="39152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02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13" y="573314"/>
            <a:ext cx="7621588" cy="844323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463" y="1600200"/>
            <a:ext cx="7323137" cy="3915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48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69AA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69AA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13" y="573316"/>
            <a:ext cx="7621588" cy="844323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464" y="1600202"/>
            <a:ext cx="7323137" cy="3915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97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</p:sldLayoutIdLst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rgbClr val="0069AA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0069A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85725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C9B33A-CA60-4C2F-BAE7-D18170536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68" y="2331878"/>
            <a:ext cx="4301133" cy="1324599"/>
          </a:xfrm>
        </p:spPr>
        <p:txBody>
          <a:bodyPr vert="horz" lIns="68580" tIns="34290" rIns="68580" bIns="3429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  <a:latin typeface="+mj-lt"/>
              </a:rPr>
              <a:t>Digital Storytelling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B8FA1-9BB8-41B0-8FBB-0F11FA67D926}"/>
              </a:ext>
            </a:extLst>
          </p:cNvPr>
          <p:cNvSpPr txBox="1"/>
          <p:nvPr/>
        </p:nvSpPr>
        <p:spPr>
          <a:xfrm>
            <a:off x="2479923" y="3726020"/>
            <a:ext cx="393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Jeffrey Roberts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Social Media Manager, ELCA</a:t>
            </a:r>
          </a:p>
        </p:txBody>
      </p:sp>
    </p:spTree>
    <p:extLst>
      <p:ext uri="{BB962C8B-B14F-4D97-AF65-F5344CB8AC3E}">
        <p14:creationId xmlns:p14="http://schemas.microsoft.com/office/powerpoint/2010/main" val="429421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DE47-3F83-4FFD-B509-A7AF33B5C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3368A-898E-43B8-8EEE-5BA2B5EF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" y="851784"/>
            <a:ext cx="5013456" cy="5700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77372-87AF-484E-B29B-B0184F38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999" y="973183"/>
            <a:ext cx="3686917" cy="56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1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E31E-FBFB-4270-A794-BA08ED38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FE1D9-D80A-4A3D-A001-BA2C9FD3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36" y="1293357"/>
            <a:ext cx="5586541" cy="43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484934-ADB3-8ABD-2809-7C58BC616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707" y="470018"/>
            <a:ext cx="13080546" cy="5375306"/>
          </a:xfrm>
        </p:spPr>
      </p:pic>
    </p:spTree>
    <p:extLst>
      <p:ext uri="{BB962C8B-B14F-4D97-AF65-F5344CB8AC3E}">
        <p14:creationId xmlns:p14="http://schemas.microsoft.com/office/powerpoint/2010/main" val="334605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C4C1AA-521C-4ECE-A898-1A9E352B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/>
          <a:stretch/>
        </p:blipFill>
        <p:spPr>
          <a:xfrm>
            <a:off x="3176538" y="752475"/>
            <a:ext cx="2790924" cy="4782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63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915BF-A61E-421E-A6B1-757B7656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36" y="678938"/>
            <a:ext cx="5062141" cy="4741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24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12C660-A163-4644-95C4-E3C47DD15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4" y="685800"/>
            <a:ext cx="8544874" cy="4752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90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48633-FE58-4B4F-8D5D-0F6DBEF48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8"/>
          <a:stretch/>
        </p:blipFill>
        <p:spPr>
          <a:xfrm>
            <a:off x="1228616" y="609599"/>
            <a:ext cx="6686768" cy="492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8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178E00-C680-4298-A7EF-1D9BDDB31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095375"/>
            <a:ext cx="6959600" cy="391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7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ctrTitle"/>
          </p:nvPr>
        </p:nvSpPr>
        <p:spPr>
          <a:xfrm>
            <a:off x="623093" y="180974"/>
            <a:ext cx="7897813" cy="5381625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Jeffrey.Roberts@elca.org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0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3BCD-1269-4DCF-BE22-0474B1FA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355575"/>
            <a:ext cx="3276452" cy="146763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50" dirty="0"/>
              <a:t>Taking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C3A5F-95FC-4B71-8B7F-61AA4DB5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3011924"/>
            <a:ext cx="3182692" cy="2490501"/>
          </a:xfrm>
        </p:spPr>
        <p:txBody>
          <a:bodyPr>
            <a:normAutofit/>
          </a:bodyPr>
          <a:lstStyle/>
          <a:p>
            <a:r>
              <a:rPr lang="en-US" sz="1650"/>
              <a:t>Evaluate your goals and capacity</a:t>
            </a:r>
          </a:p>
          <a:p>
            <a:r>
              <a:rPr lang="en-US" sz="1650"/>
              <a:t>Identify what communication channels your congregation already uses</a:t>
            </a:r>
          </a:p>
          <a:p>
            <a:pPr lvl="1"/>
            <a:r>
              <a:rPr lang="en-US" sz="1650"/>
              <a:t>Social media</a:t>
            </a:r>
          </a:p>
          <a:p>
            <a:pPr lvl="1"/>
            <a:r>
              <a:rPr lang="en-US" sz="1650"/>
              <a:t>Blogs</a:t>
            </a:r>
          </a:p>
          <a:p>
            <a:pPr lvl="1"/>
            <a:r>
              <a:rPr lang="en-US" sz="1650"/>
              <a:t>Website</a:t>
            </a:r>
          </a:p>
          <a:p>
            <a:pPr lvl="1"/>
            <a:r>
              <a:rPr lang="en-US" sz="1650"/>
              <a:t>Email</a:t>
            </a:r>
          </a:p>
        </p:txBody>
      </p: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C095214A-D39E-48BD-ADF6-EC7353B6B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6785" b="-1"/>
          <a:stretch/>
        </p:blipFill>
        <p:spPr>
          <a:xfrm>
            <a:off x="3984919" y="857253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554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F615-1FC2-471F-8509-04DE4630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a Twitter account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DF8E-C1D0-4724-B8CB-8C150372F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58" y="1960789"/>
            <a:ext cx="3517747" cy="293642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Short messages with 280 characters and the option to link to more</a:t>
            </a:r>
          </a:p>
          <a:p>
            <a:pPr lvl="0"/>
            <a:r>
              <a:rPr lang="en-US" dirty="0"/>
              <a:t>It’s often the place people engage at events as people “congregate” around a hashtag</a:t>
            </a:r>
          </a:p>
          <a:p>
            <a:pPr lvl="0"/>
            <a:r>
              <a:rPr lang="en-US" dirty="0"/>
              <a:t>It’s a quick way to respond and be a timely voice in online conversation</a:t>
            </a:r>
          </a:p>
          <a:p>
            <a:endParaRPr lang="en-US" dirty="0"/>
          </a:p>
        </p:txBody>
      </p:sp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B32F61D-4FEB-414D-8514-BE788960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1" b="15962"/>
          <a:stretch/>
        </p:blipFill>
        <p:spPr>
          <a:xfrm>
            <a:off x="5964529" y="857250"/>
            <a:ext cx="3179471" cy="515201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18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F615-1FC2-471F-8509-04DE4630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an Instagram account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DF8E-C1D0-4724-B8CB-8C150372F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348" y="1920479"/>
            <a:ext cx="3325688" cy="317917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Visual storytelling through photos and video</a:t>
            </a:r>
          </a:p>
          <a:p>
            <a:pPr lvl="1"/>
            <a:r>
              <a:rPr lang="en-US" dirty="0"/>
              <a:t>Stories</a:t>
            </a:r>
          </a:p>
          <a:p>
            <a:pPr lvl="1"/>
            <a:r>
              <a:rPr lang="en-US" dirty="0"/>
              <a:t>Feed</a:t>
            </a:r>
          </a:p>
          <a:p>
            <a:pPr lvl="0"/>
            <a:r>
              <a:rPr lang="en-US" dirty="0"/>
              <a:t>Fastest growing social media platform</a:t>
            </a:r>
          </a:p>
          <a:p>
            <a:pPr lvl="0"/>
            <a:r>
              <a:rPr lang="en-US" dirty="0"/>
              <a:t>Exclusively mobile, not desktop-based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09F3F7-DED5-48AA-89C6-3B04398D2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/>
          <a:stretch/>
        </p:blipFill>
        <p:spPr>
          <a:xfrm>
            <a:off x="5270965" y="1701316"/>
            <a:ext cx="2210050" cy="3775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0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96E7B4C-AA40-4978-A172-39FB2B415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7198" r="23100" b="6884"/>
          <a:stretch/>
        </p:blipFill>
        <p:spPr>
          <a:xfrm>
            <a:off x="7332009" y="3010461"/>
            <a:ext cx="1686766" cy="2015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4F615-1FC2-471F-8509-04DE4630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Benefits of a Facebook page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DF8E-C1D0-4724-B8CB-8C150372F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4" y="1920479"/>
            <a:ext cx="7323137" cy="293642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Schedule posts ahead of time and see page insights </a:t>
            </a:r>
          </a:p>
          <a:p>
            <a:pPr lvl="0"/>
            <a:r>
              <a:rPr lang="en-US" dirty="0"/>
              <a:t>Multiple people can be page administrators</a:t>
            </a:r>
          </a:p>
          <a:p>
            <a:pPr lvl="1"/>
            <a:r>
              <a:rPr lang="en-US" dirty="0"/>
              <a:t>Consider adding at least one other staff member as backup</a:t>
            </a:r>
          </a:p>
          <a:p>
            <a:pPr lvl="1"/>
            <a:r>
              <a:rPr lang="en-US" dirty="0"/>
              <a:t>It doesn’t mean that other people will post regularly, but they are available to assist as needed. </a:t>
            </a:r>
          </a:p>
          <a:p>
            <a:r>
              <a:rPr lang="en-US" dirty="0"/>
              <a:t>Receive messages through a Facebook inbox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2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Where to find</a:t>
            </a:r>
          </a:p>
          <a:p>
            <a:r>
              <a:rPr lang="en-US" sz="6000" dirty="0"/>
              <a:t>and create content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00269-9126-40B4-A09D-04D2700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ELCA.org/</a:t>
            </a:r>
            <a:r>
              <a:rPr lang="en-US" dirty="0" err="1"/>
              <a:t>CongTools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9BFE6-963C-4C8E-A685-8F1EF602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7" y="1784152"/>
            <a:ext cx="8118566" cy="3289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32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00269-9126-40B4-A09D-04D2700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ELCA.org/</a:t>
            </a:r>
            <a:r>
              <a:rPr lang="en-US" dirty="0" err="1"/>
              <a:t>CongTools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0A12C-D61E-41D5-8590-9A2F131B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31" y="1443963"/>
            <a:ext cx="4586937" cy="3970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89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1CF8C-4D14-4C56-BC20-13C6174D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5" y="569821"/>
            <a:ext cx="3028798" cy="2493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78612-8B41-4347-8668-1D40F6AC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34" y="711925"/>
            <a:ext cx="2879450" cy="236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747F9-6A62-46D3-9931-DF6EA161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" y="3197797"/>
            <a:ext cx="7341325" cy="2430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86FE9-0893-4FDB-8E5B-51F509502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028" y="699656"/>
            <a:ext cx="2872910" cy="23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6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12827</TotalTime>
  <Pages>0</Pages>
  <Words>336</Words>
  <Characters>0</Characters>
  <Application>Microsoft Office PowerPoint</Application>
  <PresentationFormat>On-screen Show (4:3)</PresentationFormat>
  <Lines>0</Lines>
  <Paragraphs>40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Office Theme</vt:lpstr>
      <vt:lpstr>1_Office Theme</vt:lpstr>
      <vt:lpstr>Digital Storytelling</vt:lpstr>
      <vt:lpstr>Taking Inventory</vt:lpstr>
      <vt:lpstr>Benefits of a Twitter account  </vt:lpstr>
      <vt:lpstr>Benefits of an Instagram account  </vt:lpstr>
      <vt:lpstr>Benefits of a Facebook page  </vt:lpstr>
      <vt:lpstr>PowerPoint Presentation</vt:lpstr>
      <vt:lpstr>ELCA.org/CongTools</vt:lpstr>
      <vt:lpstr>ELCA.org/CongTools</vt:lpstr>
      <vt:lpstr>PowerPoint Presentation</vt:lpstr>
      <vt:lpstr>PowerPoint Presentation</vt:lpstr>
      <vt:lpstr>Social Media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Jeffrey.Roberts@elca.org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Karen_Dersnah</dc:creator>
  <cp:lastModifiedBy>Jeffrey Roberts</cp:lastModifiedBy>
  <cp:revision>188</cp:revision>
  <dcterms:modified xsi:type="dcterms:W3CDTF">2022-05-03T00:40:42Z</dcterms:modified>
</cp:coreProperties>
</file>